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76" r:id="rId6"/>
    <p:sldId id="262" r:id="rId7"/>
    <p:sldId id="263" r:id="rId8"/>
    <p:sldId id="264" r:id="rId9"/>
    <p:sldId id="265" r:id="rId10"/>
    <p:sldId id="277" r:id="rId11"/>
    <p:sldId id="266" r:id="rId12"/>
    <p:sldId id="267" r:id="rId13"/>
    <p:sldId id="268" r:id="rId14"/>
    <p:sldId id="275" r:id="rId15"/>
    <p:sldId id="269" r:id="rId16"/>
    <p:sldId id="270" r:id="rId17"/>
    <p:sldId id="271" r:id="rId18"/>
    <p:sldId id="274"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18-Feb-20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18-Feb-20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18-Feb-20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18-Feb-20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18-Feb-20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18-Feb-20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Deployment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Nodes and Components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However, there are significant differences between nodes and components:</a:t>
            </a:r>
          </a:p>
          <a:p>
            <a:pPr lvl="1" algn="just"/>
            <a:r>
              <a:rPr lang="en-US" dirty="0" smtClean="0"/>
              <a:t>Components are things that participate in the execution of a system. Nodes are things that execute components.</a:t>
            </a:r>
          </a:p>
          <a:p>
            <a:pPr lvl="1" algn="just"/>
            <a:r>
              <a:rPr lang="en-US" dirty="0" smtClean="0"/>
              <a:t>Components represent the physical packaging of logical elements, nodes represent the physical deployment of components</a:t>
            </a:r>
            <a:r>
              <a:rPr lang="en-US" dirty="0" smtClean="0"/>
              <a:t>.</a:t>
            </a:r>
            <a:endParaRPr lang="en-US" dirty="0" smtClean="0"/>
          </a:p>
          <a:p>
            <a:pPr algn="just"/>
            <a:r>
              <a:rPr lang="en-US" dirty="0" smtClean="0"/>
              <a:t>This </a:t>
            </a:r>
            <a:r>
              <a:rPr lang="en-US" dirty="0" smtClean="0">
                <a:solidFill>
                  <a:srgbClr val="FF0000"/>
                </a:solidFill>
              </a:rPr>
              <a:t>first</a:t>
            </a:r>
            <a:r>
              <a:rPr lang="en-US" dirty="0" smtClean="0"/>
              <a:t> difference is the most important. Simply put, nodes execute components; components are things that are executed by nodes.</a:t>
            </a:r>
          </a:p>
          <a:p>
            <a:pPr algn="just"/>
            <a:r>
              <a:rPr lang="en-US" dirty="0" smtClean="0"/>
              <a:t>The </a:t>
            </a:r>
            <a:r>
              <a:rPr lang="en-US" dirty="0" smtClean="0">
                <a:solidFill>
                  <a:srgbClr val="FF0000"/>
                </a:solidFill>
              </a:rPr>
              <a:t>second</a:t>
            </a:r>
            <a:r>
              <a:rPr lang="en-US" dirty="0" smtClean="0"/>
              <a:t> difference suggests a relationship among classes, components, and nodes.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Nodes and Components</a:t>
            </a:r>
            <a:endParaRPr lang="en-US" dirty="0"/>
          </a:p>
        </p:txBody>
      </p:sp>
      <p:sp>
        <p:nvSpPr>
          <p:cNvPr id="5" name="Content Placeholder 4"/>
          <p:cNvSpPr>
            <a:spLocks noGrp="1"/>
          </p:cNvSpPr>
          <p:nvPr>
            <p:ph idx="1"/>
          </p:nvPr>
        </p:nvSpPr>
        <p:spPr>
          <a:xfrm>
            <a:off x="457200" y="1600200"/>
            <a:ext cx="8229600" cy="5257800"/>
          </a:xfrm>
        </p:spPr>
        <p:txBody>
          <a:bodyPr>
            <a:normAutofit lnSpcReduction="10000"/>
          </a:bodyPr>
          <a:lstStyle/>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r>
              <a:rPr lang="en-US" dirty="0" smtClean="0"/>
              <a:t>A </a:t>
            </a:r>
            <a:r>
              <a:rPr lang="en-US" dirty="0" smtClean="0"/>
              <a:t>set of objects or components that are allocated to a node as a group is called a </a:t>
            </a:r>
            <a:r>
              <a:rPr lang="en-US" dirty="0" smtClean="0">
                <a:solidFill>
                  <a:srgbClr val="FF0000"/>
                </a:solidFill>
              </a:rPr>
              <a:t>distribution unit</a:t>
            </a:r>
            <a:r>
              <a:rPr lang="en-US" dirty="0" smtClean="0"/>
              <a:t>.</a:t>
            </a:r>
            <a:endParaRPr lang="en-US" dirty="0" smtClean="0"/>
          </a:p>
        </p:txBody>
      </p:sp>
      <p:pic>
        <p:nvPicPr>
          <p:cNvPr id="6" name="Picture 2"/>
          <p:cNvPicPr>
            <a:picLocks noChangeAspect="1" noChangeArrowheads="1"/>
          </p:cNvPicPr>
          <p:nvPr/>
        </p:nvPicPr>
        <p:blipFill>
          <a:blip r:embed="rId2" cstate="print"/>
          <a:srcRect/>
          <a:stretch>
            <a:fillRect/>
          </a:stretch>
        </p:blipFill>
        <p:spPr bwMode="auto">
          <a:xfrm>
            <a:off x="2286000" y="1219200"/>
            <a:ext cx="4402600" cy="402397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Nodes</a:t>
            </a:r>
            <a:endParaRPr lang="en-US" dirty="0"/>
          </a:p>
        </p:txBody>
      </p:sp>
      <p:sp>
        <p:nvSpPr>
          <p:cNvPr id="3" name="Content Placeholder 2"/>
          <p:cNvSpPr>
            <a:spLocks noGrp="1"/>
          </p:cNvSpPr>
          <p:nvPr>
            <p:ph idx="1"/>
          </p:nvPr>
        </p:nvSpPr>
        <p:spPr/>
        <p:txBody>
          <a:bodyPr>
            <a:normAutofit/>
          </a:bodyPr>
          <a:lstStyle/>
          <a:p>
            <a:pPr algn="just"/>
            <a:r>
              <a:rPr lang="en-US" dirty="0" smtClean="0"/>
              <a:t>We </a:t>
            </a:r>
            <a:r>
              <a:rPr lang="en-US" dirty="0" smtClean="0"/>
              <a:t>can organize nodes by grouping them in packages in the same manner in which you </a:t>
            </a:r>
            <a:r>
              <a:rPr lang="en-US" dirty="0" smtClean="0"/>
              <a:t>can organize </a:t>
            </a:r>
            <a:r>
              <a:rPr lang="en-US" dirty="0" smtClean="0"/>
              <a:t>classes and components.</a:t>
            </a:r>
          </a:p>
          <a:p>
            <a:pPr algn="just"/>
            <a:r>
              <a:rPr lang="en-US" dirty="0" smtClean="0"/>
              <a:t>We </a:t>
            </a:r>
            <a:r>
              <a:rPr lang="en-US" dirty="0" smtClean="0"/>
              <a:t>can also organize nodes by specifying dependency, generalization, and </a:t>
            </a:r>
            <a:r>
              <a:rPr lang="en-US" dirty="0" smtClean="0"/>
              <a:t>association (including </a:t>
            </a:r>
            <a:r>
              <a:rPr lang="en-US" dirty="0" smtClean="0"/>
              <a:t>aggregation) relationships among them.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The most common kind of relationship we’ll use among nodes is an </a:t>
            </a:r>
            <a:r>
              <a:rPr lang="en-US" dirty="0" smtClean="0">
                <a:solidFill>
                  <a:srgbClr val="FF0000"/>
                </a:solidFill>
              </a:rPr>
              <a:t>association</a:t>
            </a:r>
            <a:r>
              <a:rPr lang="en-US" dirty="0" smtClean="0"/>
              <a:t>.</a:t>
            </a:r>
          </a:p>
          <a:p>
            <a:pPr algn="just"/>
            <a:r>
              <a:rPr lang="en-US" dirty="0" smtClean="0"/>
              <a:t>In </a:t>
            </a:r>
            <a:r>
              <a:rPr lang="en-US" dirty="0" smtClean="0"/>
              <a:t>this context, an association represents a physical connection among nodes, such as an Ethernet connection, a serial line, or a shared bus as shown </a:t>
            </a:r>
            <a:r>
              <a:rPr lang="en-US" dirty="0" smtClean="0"/>
              <a:t>in below figure.</a:t>
            </a:r>
          </a:p>
          <a:p>
            <a:pPr algn="just"/>
            <a:r>
              <a:rPr lang="en-US" dirty="0" smtClean="0"/>
              <a:t>We can even use associations to model indirect connections, such as a satellite link between distant processors.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Connections</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431872" y="2362200"/>
            <a:ext cx="6535983" cy="3124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smtClean="0">
                <a:solidFill>
                  <a:srgbClr val="FF0000"/>
                </a:solidFill>
              </a:rPr>
              <a:t>There are two modeling techniques are there in Deployment:</a:t>
            </a:r>
          </a:p>
          <a:p>
            <a:pPr algn="just"/>
            <a:r>
              <a:rPr lang="en-US" dirty="0" smtClean="0"/>
              <a:t>Modeling </a:t>
            </a:r>
            <a:r>
              <a:rPr lang="en-US" dirty="0" smtClean="0"/>
              <a:t>Processors and </a:t>
            </a:r>
            <a:r>
              <a:rPr lang="en-US" dirty="0" smtClean="0"/>
              <a:t>Devices</a:t>
            </a:r>
          </a:p>
          <a:p>
            <a:pPr algn="just"/>
            <a:r>
              <a:rPr lang="en-US" dirty="0" smtClean="0"/>
              <a:t>Modeling the Distribution of Components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Processors and </a:t>
            </a:r>
            <a:r>
              <a:rPr lang="en-US" dirty="0" smtClean="0"/>
              <a:t>Devices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lgn="just">
              <a:buNone/>
            </a:pPr>
            <a:r>
              <a:rPr lang="en-US" dirty="0" smtClean="0"/>
              <a:t>	</a:t>
            </a:r>
            <a:r>
              <a:rPr lang="en-US" dirty="0" smtClean="0">
                <a:solidFill>
                  <a:srgbClr val="FF0000"/>
                </a:solidFill>
              </a:rPr>
              <a:t>To </a:t>
            </a:r>
            <a:r>
              <a:rPr lang="en-US" dirty="0" smtClean="0">
                <a:solidFill>
                  <a:srgbClr val="FF0000"/>
                </a:solidFill>
              </a:rPr>
              <a:t>model processors and devices:</a:t>
            </a:r>
          </a:p>
          <a:p>
            <a:pPr algn="just"/>
            <a:r>
              <a:rPr lang="en-US" dirty="0" smtClean="0"/>
              <a:t>Identify the computational elements of your system’s deployment view and model each as a node.</a:t>
            </a:r>
          </a:p>
          <a:p>
            <a:pPr algn="just"/>
            <a:r>
              <a:rPr lang="en-US" dirty="0" smtClean="0"/>
              <a:t>If these elements represent generic processors and devices, then stereotype them as such. If they are kinds of processors and devices that are part of the vocabulary of your domain, then specify an appropriate stereotype with an icon for each.</a:t>
            </a:r>
          </a:p>
          <a:p>
            <a:pPr algn="just"/>
            <a:r>
              <a:rPr lang="en-US" dirty="0" smtClean="0"/>
              <a:t>As with class modeling, consider the attributes and operations that might apply to each node</a:t>
            </a:r>
            <a:r>
              <a:rPr lang="en-US"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Processors and </a:t>
            </a:r>
            <a:r>
              <a:rPr lang="en-US" dirty="0" smtClean="0"/>
              <a:t>Devices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600200" y="2204917"/>
            <a:ext cx="6290471" cy="3510083"/>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the Distribution of </a:t>
            </a:r>
            <a:r>
              <a:rPr lang="en-US" dirty="0" smtClean="0"/>
              <a:t>Components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r>
              <a:rPr lang="en-US" dirty="0" smtClean="0">
                <a:solidFill>
                  <a:srgbClr val="FF0000"/>
                </a:solidFill>
              </a:rPr>
              <a:t>To </a:t>
            </a:r>
            <a:r>
              <a:rPr lang="en-US" dirty="0" smtClean="0">
                <a:solidFill>
                  <a:srgbClr val="FF0000"/>
                </a:solidFill>
              </a:rPr>
              <a:t>model the distribution of components:</a:t>
            </a:r>
          </a:p>
          <a:p>
            <a:pPr algn="just"/>
            <a:r>
              <a:rPr lang="en-US" dirty="0" smtClean="0"/>
              <a:t>For each significant component in your system, allocate it to a given code.</a:t>
            </a:r>
          </a:p>
          <a:p>
            <a:pPr algn="just"/>
            <a:r>
              <a:rPr lang="en-US" dirty="0" smtClean="0"/>
              <a:t>Consider duplicate locations for components.</a:t>
            </a:r>
          </a:p>
          <a:p>
            <a:pPr algn="just"/>
            <a:r>
              <a:rPr lang="en-US" dirty="0" smtClean="0"/>
              <a:t>Render this allocation in one of the </a:t>
            </a:r>
            <a:r>
              <a:rPr lang="en-US" dirty="0" smtClean="0">
                <a:solidFill>
                  <a:srgbClr val="FF0000"/>
                </a:solidFill>
              </a:rPr>
              <a:t>three</a:t>
            </a:r>
            <a:r>
              <a:rPr lang="en-US" dirty="0" smtClean="0"/>
              <a:t> ways</a:t>
            </a:r>
            <a:r>
              <a:rPr lang="en-US" dirty="0" smtClean="0"/>
              <a:t>:</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the Distribution of </a:t>
            </a:r>
            <a:r>
              <a:rPr lang="en-US" dirty="0" smtClean="0"/>
              <a:t>Components</a:t>
            </a:r>
            <a:endParaRPr lang="en-US" dirty="0"/>
          </a:p>
        </p:txBody>
      </p:sp>
      <p:sp>
        <p:nvSpPr>
          <p:cNvPr id="3" name="Content Placeholder 2"/>
          <p:cNvSpPr>
            <a:spLocks noGrp="1"/>
          </p:cNvSpPr>
          <p:nvPr>
            <p:ph idx="1"/>
          </p:nvPr>
        </p:nvSpPr>
        <p:spPr/>
        <p:txBody>
          <a:bodyPr/>
          <a:lstStyle/>
          <a:p>
            <a:pPr marL="514350" indent="-514350" algn="just">
              <a:buFont typeface="+mj-lt"/>
              <a:buAutoNum type="arabicPeriod"/>
            </a:pPr>
            <a:r>
              <a:rPr lang="en-US" dirty="0" smtClean="0"/>
              <a:t>Don’t make the allocation visible, but leave it as part of the backplane of your model that is, in each node’s specification.</a:t>
            </a:r>
          </a:p>
          <a:p>
            <a:pPr marL="514350" indent="-514350" algn="just">
              <a:buFont typeface="+mj-lt"/>
              <a:buAutoNum type="arabicPeriod"/>
            </a:pPr>
            <a:r>
              <a:rPr lang="en-US" dirty="0" smtClean="0"/>
              <a:t>Using dependency relationships, connect each node with the components it deploys.</a:t>
            </a:r>
          </a:p>
          <a:p>
            <a:pPr marL="514350" indent="-514350" algn="just">
              <a:buFont typeface="+mj-lt"/>
              <a:buAutoNum type="arabicPeriod"/>
            </a:pPr>
            <a:r>
              <a:rPr lang="en-US" dirty="0" smtClean="0"/>
              <a:t>List the components deployed on a node in an additional </a:t>
            </a:r>
            <a:r>
              <a:rPr lang="en-US" dirty="0" smtClean="0"/>
              <a:t>compartment.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the Distribution of </a:t>
            </a:r>
            <a:r>
              <a:rPr lang="en-US" dirty="0" smtClean="0"/>
              <a:t>Components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187491" y="2285999"/>
            <a:ext cx="6813509" cy="317509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a:t>
            </a:r>
            <a:r>
              <a:rPr lang="en-US" dirty="0" smtClean="0">
                <a:solidFill>
                  <a:srgbClr val="FF0000"/>
                </a:solidFill>
              </a:rPr>
              <a:t>node</a:t>
            </a:r>
            <a:r>
              <a:rPr lang="en-US" dirty="0" smtClean="0"/>
              <a:t> is a physical element that exists at run </a:t>
            </a:r>
            <a:r>
              <a:rPr lang="en-US" dirty="0" smtClean="0"/>
              <a:t>time and </a:t>
            </a:r>
            <a:r>
              <a:rPr lang="en-US" dirty="0" smtClean="0"/>
              <a:t>represents a computational resource, generally having at least some memory and, </a:t>
            </a:r>
            <a:r>
              <a:rPr lang="en-US" dirty="0" smtClean="0"/>
              <a:t>often, processing </a:t>
            </a:r>
            <a:r>
              <a:rPr lang="en-US" dirty="0" smtClean="0"/>
              <a:t>capability.</a:t>
            </a:r>
          </a:p>
          <a:p>
            <a:pPr algn="just"/>
            <a:r>
              <a:rPr lang="en-US" dirty="0" smtClean="0"/>
              <a:t>We </a:t>
            </a:r>
            <a:r>
              <a:rPr lang="en-US" dirty="0" smtClean="0"/>
              <a:t>use nodes to model the topology of the hardware on which your system </a:t>
            </a:r>
            <a:r>
              <a:rPr lang="en-US" dirty="0" smtClean="0"/>
              <a:t>executes.</a:t>
            </a:r>
          </a:p>
          <a:p>
            <a:pPr algn="just"/>
            <a:r>
              <a:rPr lang="en-US" dirty="0" smtClean="0"/>
              <a:t>A node typically </a:t>
            </a:r>
            <a:r>
              <a:rPr lang="en-US" dirty="0" smtClean="0"/>
              <a:t>represents a processor or a device on which components may be deployed.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a:t>
            </a:r>
            <a:r>
              <a:rPr lang="en-US" dirty="0" smtClean="0"/>
              <a:t>Started</a:t>
            </a:r>
            <a:endParaRPr lang="en-US" dirty="0"/>
          </a:p>
        </p:txBody>
      </p:sp>
      <p:sp>
        <p:nvSpPr>
          <p:cNvPr id="3" name="Content Placeholder 2"/>
          <p:cNvSpPr>
            <a:spLocks noGrp="1"/>
          </p:cNvSpPr>
          <p:nvPr>
            <p:ph idx="1"/>
          </p:nvPr>
        </p:nvSpPr>
        <p:spPr/>
        <p:txBody>
          <a:bodyPr/>
          <a:lstStyle/>
          <a:p>
            <a:pPr algn="just"/>
            <a:r>
              <a:rPr lang="en-US" dirty="0" smtClean="0"/>
              <a:t>When we architect a software-intensive system, we have to consider both its logical and physical </a:t>
            </a:r>
            <a:r>
              <a:rPr lang="en-US" dirty="0" smtClean="0"/>
              <a:t>dimensions.</a:t>
            </a:r>
          </a:p>
          <a:p>
            <a:pPr algn="just"/>
            <a:r>
              <a:rPr lang="en-US" dirty="0" smtClean="0"/>
              <a:t>On </a:t>
            </a:r>
            <a:r>
              <a:rPr lang="en-US" dirty="0" smtClean="0"/>
              <a:t>the logical side, you’ll find things such as classes, interfaces, collaborations, interactions and state </a:t>
            </a:r>
            <a:r>
              <a:rPr lang="en-US" dirty="0" smtClean="0"/>
              <a:t>machines.</a:t>
            </a:r>
          </a:p>
          <a:p>
            <a:pPr algn="just"/>
            <a:r>
              <a:rPr lang="en-US" dirty="0" smtClean="0"/>
              <a:t>On </a:t>
            </a:r>
            <a:r>
              <a:rPr lang="en-US" dirty="0" smtClean="0"/>
              <a:t>the physical side you’ll find components and nodes.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a:t>
            </a:r>
            <a:r>
              <a:rPr lang="en-US" dirty="0" smtClean="0"/>
              <a:t>Started</a:t>
            </a:r>
            <a:endParaRPr lang="en-US"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algn="just"/>
            <a:r>
              <a:rPr lang="en-US" dirty="0" smtClean="0"/>
              <a:t>In UML, a node is represented as a cube as shown </a:t>
            </a:r>
            <a:r>
              <a:rPr lang="en-US" dirty="0" smtClean="0"/>
              <a:t>below figure.</a:t>
            </a:r>
          </a:p>
          <a:p>
            <a:pPr algn="just"/>
            <a:endParaRPr lang="en-US" dirty="0" smtClean="0"/>
          </a:p>
          <a:p>
            <a:pPr algn="just"/>
            <a:endParaRPr lang="en-US" dirty="0" smtClean="0"/>
          </a:p>
          <a:p>
            <a:pPr algn="just"/>
            <a:endParaRPr lang="en-US" dirty="0" smtClean="0"/>
          </a:p>
          <a:p>
            <a:pPr algn="just"/>
            <a:endParaRPr lang="en-US" dirty="0" smtClean="0"/>
          </a:p>
          <a:p>
            <a:pPr algn="just"/>
            <a:r>
              <a:rPr lang="en-US" dirty="0" smtClean="0"/>
              <a:t>This canonical notation </a:t>
            </a:r>
            <a:r>
              <a:rPr lang="en-US" dirty="0" smtClean="0"/>
              <a:t>permits you to visualize a node apart from any specific hardware. </a:t>
            </a:r>
            <a:endParaRPr lang="en-US" dirty="0" smtClean="0"/>
          </a:p>
          <a:p>
            <a:pPr algn="just"/>
            <a:r>
              <a:rPr lang="en-US" dirty="0" smtClean="0"/>
              <a:t>Using stereotypes we can tailor this notation to represent specific kinds of processors and devices.</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3106690" y="2286000"/>
            <a:ext cx="2836910" cy="18480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and Concepts</a:t>
            </a:r>
            <a:endParaRPr lang="en-US" dirty="0"/>
          </a:p>
        </p:txBody>
      </p:sp>
      <p:sp>
        <p:nvSpPr>
          <p:cNvPr id="3" name="Content Placeholder 2"/>
          <p:cNvSpPr>
            <a:spLocks noGrp="1"/>
          </p:cNvSpPr>
          <p:nvPr>
            <p:ph idx="1"/>
          </p:nvPr>
        </p:nvSpPr>
        <p:spPr/>
        <p:txBody>
          <a:bodyPr/>
          <a:lstStyle/>
          <a:p>
            <a:pPr algn="just"/>
            <a:r>
              <a:rPr lang="en-US" dirty="0" smtClean="0"/>
              <a:t>A </a:t>
            </a:r>
            <a:r>
              <a:rPr lang="en-US" dirty="0" smtClean="0">
                <a:solidFill>
                  <a:srgbClr val="FF0000"/>
                </a:solidFill>
              </a:rPr>
              <a:t>node</a:t>
            </a:r>
            <a:r>
              <a:rPr lang="en-US" dirty="0" smtClean="0"/>
              <a:t> is a physical element that exists at run time and represents a computational </a:t>
            </a:r>
            <a:r>
              <a:rPr lang="en-US" dirty="0" smtClean="0"/>
              <a:t>resource, generally </a:t>
            </a:r>
            <a:r>
              <a:rPr lang="en-US" dirty="0" smtClean="0"/>
              <a:t>having at least some memory and, often, processing </a:t>
            </a:r>
            <a:r>
              <a:rPr lang="en-US" dirty="0" smtClean="0"/>
              <a:t>capability.</a:t>
            </a:r>
          </a:p>
          <a:p>
            <a:pPr algn="just"/>
            <a:r>
              <a:rPr lang="en-US" dirty="0" smtClean="0"/>
              <a:t>Graphically</a:t>
            </a:r>
            <a:r>
              <a:rPr lang="en-US" dirty="0" smtClean="0"/>
              <a:t>, a </a:t>
            </a:r>
            <a:r>
              <a:rPr lang="en-US" dirty="0" smtClean="0">
                <a:solidFill>
                  <a:srgbClr val="FF0000"/>
                </a:solidFill>
              </a:rPr>
              <a:t>node</a:t>
            </a:r>
            <a:r>
              <a:rPr lang="en-US" dirty="0" smtClean="0"/>
              <a:t> </a:t>
            </a:r>
            <a:r>
              <a:rPr lang="en-US" dirty="0" smtClean="0"/>
              <a:t>is rendered </a:t>
            </a:r>
            <a:r>
              <a:rPr lang="en-US" dirty="0" smtClean="0"/>
              <a:t>as a </a:t>
            </a:r>
            <a:r>
              <a:rPr lang="en-US" dirty="0" smtClean="0">
                <a:solidFill>
                  <a:srgbClr val="FF0000"/>
                </a:solidFill>
              </a:rPr>
              <a:t>cube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Every node must have a name that distinguishes it from other </a:t>
            </a:r>
            <a:r>
              <a:rPr lang="en-US" dirty="0" smtClean="0"/>
              <a:t>nodes.</a:t>
            </a:r>
          </a:p>
          <a:p>
            <a:pPr algn="just"/>
            <a:r>
              <a:rPr lang="en-US" dirty="0" smtClean="0"/>
              <a:t>A </a:t>
            </a:r>
            <a:r>
              <a:rPr lang="en-US" dirty="0" smtClean="0">
                <a:solidFill>
                  <a:srgbClr val="FF0000"/>
                </a:solidFill>
              </a:rPr>
              <a:t>name</a:t>
            </a:r>
            <a:r>
              <a:rPr lang="en-US" dirty="0" smtClean="0"/>
              <a:t> is a textual string.</a:t>
            </a:r>
          </a:p>
          <a:p>
            <a:pPr algn="just"/>
            <a:r>
              <a:rPr lang="en-US" dirty="0" smtClean="0"/>
              <a:t>That name alone is known as a simple name; a path name is the node name prefixed by </a:t>
            </a:r>
            <a:r>
              <a:rPr lang="en-US" dirty="0" smtClean="0"/>
              <a:t>the name </a:t>
            </a:r>
            <a:r>
              <a:rPr lang="en-US" dirty="0" smtClean="0"/>
              <a:t>of the package in which that node </a:t>
            </a:r>
            <a:r>
              <a:rPr lang="en-US" dirty="0" smtClean="0"/>
              <a:t>lives.</a:t>
            </a:r>
          </a:p>
          <a:p>
            <a:pPr algn="just"/>
            <a:r>
              <a:rPr lang="en-US" dirty="0" smtClean="0"/>
              <a:t>A </a:t>
            </a:r>
            <a:r>
              <a:rPr lang="en-US" dirty="0" smtClean="0"/>
              <a:t>node is typically drawn showing only its </a:t>
            </a:r>
            <a:r>
              <a:rPr lang="en-US" dirty="0" smtClean="0"/>
              <a:t>name, as shown in below </a:t>
            </a:r>
            <a:r>
              <a:rPr lang="en-US" smtClean="0"/>
              <a:t>figure.</a:t>
            </a:r>
            <a:endParaRPr lang="en-US" dirty="0" smtClean="0"/>
          </a:p>
          <a:p>
            <a:pPr algn="just"/>
            <a:r>
              <a:rPr lang="en-US" dirty="0" smtClean="0"/>
              <a:t>Just </a:t>
            </a:r>
            <a:r>
              <a:rPr lang="en-US" dirty="0" smtClean="0"/>
              <a:t>as with classes, you may draw nodes adorned with tagged values or </a:t>
            </a:r>
            <a:r>
              <a:rPr lang="en-US" dirty="0" smtClean="0"/>
              <a:t>with additional </a:t>
            </a:r>
            <a:r>
              <a:rPr lang="en-US" dirty="0" smtClean="0"/>
              <a:t>compartments to expose their details.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860617" y="2057400"/>
            <a:ext cx="5377478" cy="3581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Nodes and Components</a:t>
            </a:r>
            <a:endParaRPr lang="en-US" dirty="0"/>
          </a:p>
        </p:txBody>
      </p:sp>
      <p:sp>
        <p:nvSpPr>
          <p:cNvPr id="3" name="Content Placeholder 2"/>
          <p:cNvSpPr>
            <a:spLocks noGrp="1"/>
          </p:cNvSpPr>
          <p:nvPr>
            <p:ph idx="1"/>
          </p:nvPr>
        </p:nvSpPr>
        <p:spPr/>
        <p:txBody>
          <a:bodyPr/>
          <a:lstStyle/>
          <a:p>
            <a:pPr algn="just"/>
            <a:r>
              <a:rPr lang="en-US" dirty="0" smtClean="0"/>
              <a:t>In many ways, nodes are like components: Both have names, both may participate in dependency, generalization and association </a:t>
            </a:r>
            <a:r>
              <a:rPr lang="en-US" dirty="0" smtClean="0"/>
              <a:t>relationships, both </a:t>
            </a:r>
            <a:r>
              <a:rPr lang="en-US" dirty="0" smtClean="0"/>
              <a:t>may be nested, both may have instances, both may be participants in interactions.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653</Words>
  <Application>Microsoft Office PowerPoint</Application>
  <PresentationFormat>On-screen Show (4:3)</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Deployment</vt:lpstr>
      <vt:lpstr>Topics to be covered</vt:lpstr>
      <vt:lpstr>Introduction</vt:lpstr>
      <vt:lpstr>Getting Started</vt:lpstr>
      <vt:lpstr>Getting Started</vt:lpstr>
      <vt:lpstr>Terms and Concepts</vt:lpstr>
      <vt:lpstr>Names</vt:lpstr>
      <vt:lpstr>Names</vt:lpstr>
      <vt:lpstr>Nodes and Components</vt:lpstr>
      <vt:lpstr>Nodes and Components</vt:lpstr>
      <vt:lpstr>Nodes and Components</vt:lpstr>
      <vt:lpstr>Organizing Nodes</vt:lpstr>
      <vt:lpstr>Connections</vt:lpstr>
      <vt:lpstr>Connections</vt:lpstr>
      <vt:lpstr>Common Modeling Techniques</vt:lpstr>
      <vt:lpstr>Modeling Processors and Devices</vt:lpstr>
      <vt:lpstr>Modeling Processors and Devices</vt:lpstr>
      <vt:lpstr>Modeling the Distribution of Components</vt:lpstr>
      <vt:lpstr>Modeling the Distribution of Components</vt:lpstr>
      <vt:lpstr>Modeling the Distribution of Components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Deployment</dc:title>
  <dc:creator>AVINASH</dc:creator>
  <cp:lastModifiedBy>RAMESH</cp:lastModifiedBy>
  <cp:revision>42</cp:revision>
  <dcterms:created xsi:type="dcterms:W3CDTF">2006-08-16T00:00:00Z</dcterms:created>
  <dcterms:modified xsi:type="dcterms:W3CDTF">2020-02-18T06:59:56Z</dcterms:modified>
</cp:coreProperties>
</file>